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7" r:id="rId3"/>
    <p:sldId id="285" r:id="rId4"/>
    <p:sldId id="298" r:id="rId5"/>
    <p:sldId id="286" r:id="rId6"/>
    <p:sldId id="29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5" r:id="rId15"/>
    <p:sldId id="299" r:id="rId16"/>
    <p:sldId id="300" r:id="rId17"/>
    <p:sldId id="302" r:id="rId18"/>
    <p:sldId id="301" r:id="rId19"/>
    <p:sldId id="294" r:id="rId20"/>
    <p:sldId id="303" r:id="rId21"/>
    <p:sldId id="297" r:id="rId22"/>
    <p:sldId id="276" r:id="rId23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CCCCFF"/>
    <a:srgbClr val="FFFF99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8242" autoAdjust="0"/>
  </p:normalViewPr>
  <p:slideViewPr>
    <p:cSldViewPr>
      <p:cViewPr>
        <p:scale>
          <a:sx n="90" d="100"/>
          <a:sy n="90" d="100"/>
        </p:scale>
        <p:origin x="-53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80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738B1-E2F5-455D-8EAD-912644655945}" type="datetimeFigureOut">
              <a:rPr lang="pl-PL" smtClean="0"/>
              <a:pPr/>
              <a:t>2015-03-30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3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801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19CE2-8766-4F06-B410-0FBBD34677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5818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ABB43-E0F0-47B4-8127-554097F0F638}" type="datetimeFigureOut">
              <a:rPr lang="pl-PL" smtClean="0"/>
              <a:t>2015-03-30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202" y="3229277"/>
            <a:ext cx="7942237" cy="30586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1696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8EC40-AE89-44B9-8FF1-5EDE69855C2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043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EC40-AE89-44B9-8FF1-5EDE69855C23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3436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EC40-AE89-44B9-8FF1-5EDE69855C23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3436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EC40-AE89-44B9-8FF1-5EDE69855C23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324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EC40-AE89-44B9-8FF1-5EDE69855C23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3240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EC40-AE89-44B9-8FF1-5EDE69855C23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3240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EC40-AE89-44B9-8FF1-5EDE69855C23}" type="slidenum">
              <a:rPr lang="pl-PL" smtClean="0"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3240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EC40-AE89-44B9-8FF1-5EDE69855C23}" type="slidenum">
              <a:rPr lang="pl-PL" smtClean="0"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673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7E65-A6ED-4DE1-8F1C-80CCB514F673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A3B0-4722-4E4A-8638-C7AD64142588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A217-4E88-4977-9E48-C4E9164A9A21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CC38-27EC-4CF7-A302-3D851684FC9A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42F7-2668-46F6-B766-671E008D88F4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7F5E-3275-405C-B08F-DE2CC30EC8E0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34DC-2E0E-467B-A717-A39DA558EB2E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EB96-CBFE-42DB-8532-966AE8067ED5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ADFA-4406-4D66-8778-8C63FCB2AB2D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11D3-8EC0-4ADD-A395-C363EC6A437B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E0B9-44AD-497A-959E-041C76629803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8488C4">
                <a:alpha val="84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ED9F41-388E-4548-9A34-173C8B7364EA}" type="datetime1">
              <a:rPr lang="pl-PL" smtClean="0"/>
              <a:t>2015-03-30</a:t>
            </a:fld>
            <a:endParaRPr lang="pl-PL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F8329C7-E4FB-49FF-A409-99EC4B4688E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lo.nfz.gov.pl/ap-kolce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pl-PL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Zmiany w SPRAWOZDAWCZOŚCI         I W ZASADACH PROWADZENIA LIST OSÓB OCZEKUJĄCYCH NA ŚWIADCZENIA ZDROWOTNE OD STYCZNIA 2015 R</a:t>
            </a:r>
            <a:r>
              <a:rPr lang="pl-PL" sz="5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.</a:t>
            </a:r>
            <a:endParaRPr lang="pl-PL" sz="5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do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Ze sprawozdawczości XML do aplikacji AP-KOLCE  od kwietnia 2015r.</a:t>
            </a:r>
          </a:p>
          <a:p>
            <a:pPr marL="0" indent="0" algn="ctr">
              <a:buNone/>
            </a:pPr>
            <a:r>
              <a:rPr lang="pl-PL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Dotychczasowe kolejki na świadczenia w poradniach specjalistycznych</a:t>
            </a:r>
          </a:p>
          <a:p>
            <a:pPr marL="0" indent="0" algn="ctr">
              <a:buNone/>
            </a:pPr>
            <a:r>
              <a:rPr lang="pl-PL" sz="2300" b="1" i="1" dirty="0" smtClean="0">
                <a:solidFill>
                  <a:srgbClr val="7030A0"/>
                </a:solidFill>
              </a:rPr>
              <a:t>Świadczenia </a:t>
            </a:r>
            <a:r>
              <a:rPr lang="pl-PL" sz="2300" b="1" i="1" dirty="0">
                <a:solidFill>
                  <a:srgbClr val="7030A0"/>
                </a:solidFill>
              </a:rPr>
              <a:t>z zakresu </a:t>
            </a:r>
            <a:r>
              <a:rPr lang="pl-PL" sz="2300" b="1" i="1" dirty="0" smtClean="0">
                <a:solidFill>
                  <a:srgbClr val="7030A0"/>
                </a:solidFill>
              </a:rPr>
              <a:t>kardiologii – </a:t>
            </a:r>
          </a:p>
          <a:p>
            <a:pPr marL="0" indent="0" algn="ctr">
              <a:buNone/>
            </a:pPr>
            <a:r>
              <a:rPr lang="pl-PL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 w słowniku świadczeń - </a:t>
            </a:r>
            <a:r>
              <a:rPr lang="pl-PL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60004</a:t>
            </a:r>
            <a:r>
              <a:rPr lang="pl-PL" sz="2300" b="1" i="1" dirty="0" smtClean="0">
                <a:solidFill>
                  <a:srgbClr val="7030A0"/>
                </a:solidFill>
              </a:rPr>
              <a:t>: </a:t>
            </a: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1100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kardiologiczna;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1101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kardiologiczna dla dzieci;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1102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wad serca;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1103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wad serca dla dzieci;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1104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nadciśnienia tętniczego;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1105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nadciśnienia tętniczego dla dzieci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443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do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1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Ze sprawozdawczości XML do aplikacji AP-KOLCE  od kwietnia 2015r.</a:t>
            </a:r>
          </a:p>
          <a:p>
            <a:pPr marL="0" indent="0" algn="ctr">
              <a:buNone/>
            </a:pPr>
            <a:r>
              <a:rPr lang="pl-PL" sz="1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Dotychczasowe kolejki na świadczenia w poradniach specjalistycznych</a:t>
            </a:r>
          </a:p>
          <a:p>
            <a:pPr marL="0" indent="0" algn="ctr">
              <a:buNone/>
            </a:pPr>
            <a:r>
              <a:rPr lang="pl-PL" sz="2300" b="1" i="1" dirty="0" smtClean="0">
                <a:solidFill>
                  <a:srgbClr val="7030A0"/>
                </a:solidFill>
              </a:rPr>
              <a:t>Świadczenia </a:t>
            </a:r>
            <a:r>
              <a:rPr lang="pl-PL" sz="2300" b="1" i="1" dirty="0">
                <a:solidFill>
                  <a:srgbClr val="7030A0"/>
                </a:solidFill>
              </a:rPr>
              <a:t>z zakresu </a:t>
            </a:r>
            <a:r>
              <a:rPr lang="pl-PL" sz="2300" b="1" i="1" dirty="0" smtClean="0">
                <a:solidFill>
                  <a:srgbClr val="7030A0"/>
                </a:solidFill>
              </a:rPr>
              <a:t>endokrynologii – </a:t>
            </a:r>
          </a:p>
          <a:p>
            <a:pPr marL="0" indent="0" algn="ctr">
              <a:buNone/>
            </a:pPr>
            <a:r>
              <a:rPr lang="pl-PL" sz="2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 w słowniku świadczeń - </a:t>
            </a:r>
            <a:r>
              <a:rPr lang="pl-PL" sz="2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60005 </a:t>
            </a:r>
            <a:r>
              <a:rPr lang="pl-PL" sz="2300" b="1" i="1" dirty="0" smtClean="0">
                <a:solidFill>
                  <a:srgbClr val="7030A0"/>
                </a:solidFill>
              </a:rPr>
              <a:t>: </a:t>
            </a:r>
          </a:p>
          <a:p>
            <a:pPr lvl="2"/>
            <a:r>
              <a:rPr lang="pl-PL" sz="1800" b="1" dirty="0">
                <a:solidFill>
                  <a:srgbClr val="FF0000"/>
                </a:solidFill>
              </a:rPr>
              <a:t>1030</a:t>
            </a:r>
            <a:r>
              <a:rPr lang="pl-PL" sz="1800" b="1" dirty="0">
                <a:solidFill>
                  <a:schemeClr val="bg1"/>
                </a:solidFill>
              </a:rPr>
              <a:t> Poradnia endokrynologiczna; </a:t>
            </a:r>
            <a:endParaRPr lang="pl-PL" sz="1800" b="1" dirty="0" smtClean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1031</a:t>
            </a:r>
            <a:r>
              <a:rPr lang="pl-PL" sz="1800" b="1" dirty="0" smtClean="0">
                <a:solidFill>
                  <a:schemeClr val="bg1"/>
                </a:solidFill>
              </a:rPr>
              <a:t> </a:t>
            </a:r>
            <a:r>
              <a:rPr lang="pl-PL" sz="1800" b="1" dirty="0">
                <a:solidFill>
                  <a:schemeClr val="bg1"/>
                </a:solidFill>
              </a:rPr>
              <a:t>Poradnia endokrynologiczna dla dzieci; </a:t>
            </a:r>
            <a:endParaRPr lang="pl-PL" sz="1800" b="1" dirty="0" smtClean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1032 </a:t>
            </a:r>
            <a:r>
              <a:rPr lang="pl-PL" sz="1800" b="1" dirty="0">
                <a:solidFill>
                  <a:schemeClr val="bg1"/>
                </a:solidFill>
              </a:rPr>
              <a:t>Poradnia </a:t>
            </a:r>
            <a:r>
              <a:rPr lang="pl-PL" sz="1800" b="1" dirty="0" smtClean="0">
                <a:solidFill>
                  <a:schemeClr val="bg1"/>
                </a:solidFill>
              </a:rPr>
              <a:t>endokrynologiczno-ginekologiczna</a:t>
            </a:r>
            <a:r>
              <a:rPr lang="pl-PL" sz="1800" b="1" dirty="0">
                <a:solidFill>
                  <a:schemeClr val="bg1"/>
                </a:solidFill>
              </a:rPr>
              <a:t>; </a:t>
            </a:r>
            <a:endParaRPr lang="pl-PL" sz="1800" b="1" dirty="0" smtClean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1033 </a:t>
            </a:r>
            <a:r>
              <a:rPr lang="pl-PL" sz="1800" b="1" dirty="0">
                <a:solidFill>
                  <a:schemeClr val="bg1"/>
                </a:solidFill>
              </a:rPr>
              <a:t>Poradnia endokrynologiczno- ginekologiczna dla dzieci; </a:t>
            </a:r>
            <a:endParaRPr lang="pl-PL" sz="1800" b="1" dirty="0" smtClean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1034 </a:t>
            </a:r>
            <a:r>
              <a:rPr lang="pl-PL" sz="1800" b="1" dirty="0">
                <a:solidFill>
                  <a:schemeClr val="bg1"/>
                </a:solidFill>
              </a:rPr>
              <a:t>Poradnia andrologiczna; </a:t>
            </a:r>
            <a:endParaRPr lang="pl-PL" sz="1800" b="1" dirty="0" smtClean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1035 </a:t>
            </a:r>
            <a:r>
              <a:rPr lang="pl-PL" sz="1800" b="1" dirty="0">
                <a:solidFill>
                  <a:schemeClr val="bg1"/>
                </a:solidFill>
              </a:rPr>
              <a:t>Poradnia andrologiczna dla dzieci; </a:t>
            </a:r>
            <a:endParaRPr lang="pl-PL" sz="1800" b="1" dirty="0" smtClean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1036</a:t>
            </a:r>
            <a:r>
              <a:rPr lang="pl-PL" sz="1800" b="1" dirty="0" smtClean="0">
                <a:solidFill>
                  <a:schemeClr val="bg1"/>
                </a:solidFill>
              </a:rPr>
              <a:t> </a:t>
            </a:r>
            <a:r>
              <a:rPr lang="pl-PL" sz="1800" b="1" dirty="0">
                <a:solidFill>
                  <a:schemeClr val="bg1"/>
                </a:solidFill>
              </a:rPr>
              <a:t>Poradnia leczenia niepłodności; </a:t>
            </a:r>
            <a:endParaRPr lang="pl-PL" sz="1800" b="1" dirty="0" smtClean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1038 </a:t>
            </a:r>
            <a:r>
              <a:rPr lang="pl-PL" sz="1800" b="1" dirty="0">
                <a:solidFill>
                  <a:schemeClr val="bg1"/>
                </a:solidFill>
              </a:rPr>
              <a:t>Poradnia chorób tarczycy; </a:t>
            </a:r>
            <a:endParaRPr lang="pl-PL" sz="1800" b="1" dirty="0" smtClean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1039</a:t>
            </a:r>
            <a:r>
              <a:rPr lang="pl-PL" sz="1800" b="1" dirty="0" smtClean="0">
                <a:solidFill>
                  <a:schemeClr val="bg1"/>
                </a:solidFill>
              </a:rPr>
              <a:t> </a:t>
            </a:r>
            <a:r>
              <a:rPr lang="pl-PL" sz="1800" b="1" dirty="0">
                <a:solidFill>
                  <a:schemeClr val="bg1"/>
                </a:solidFill>
              </a:rPr>
              <a:t>Poradnia chorób tarczycy dla dzieci.</a:t>
            </a:r>
          </a:p>
        </p:txBody>
      </p:sp>
    </p:spTree>
    <p:extLst>
      <p:ext uri="{BB962C8B-B14F-4D97-AF65-F5344CB8AC3E}">
        <p14:creationId xmlns:p14="http://schemas.microsoft.com/office/powerpoint/2010/main" val="21181729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do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42484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 aplikacji AP-KOLCE  od kwietnia 2015r.</a:t>
            </a:r>
          </a:p>
          <a:p>
            <a:pPr marL="0" indent="0" algn="ctr">
              <a:buNone/>
            </a:pPr>
            <a:r>
              <a:rPr lang="pl-PL" sz="1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 ŚWIADCZENIA</a:t>
            </a:r>
          </a:p>
          <a:p>
            <a:pPr marL="0" indent="0" algn="ctr">
              <a:buNone/>
            </a:pP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50009 </a:t>
            </a:r>
            <a:r>
              <a:rPr lang="pl-PL" sz="1800" b="1" dirty="0" smtClean="0">
                <a:solidFill>
                  <a:schemeClr val="bg1"/>
                </a:solidFill>
              </a:rPr>
              <a:t>Ablacja </a:t>
            </a:r>
            <a:r>
              <a:rPr lang="pl-PL" sz="1800" b="1" dirty="0" err="1" smtClean="0">
                <a:solidFill>
                  <a:schemeClr val="bg1"/>
                </a:solidFill>
              </a:rPr>
              <a:t>wideotorakoskopowa</a:t>
            </a:r>
            <a:endParaRPr lang="pl-PL" sz="1800" b="1" dirty="0" smtClean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50010 </a:t>
            </a:r>
            <a:r>
              <a:rPr lang="pl-PL" sz="1800" b="1" dirty="0" smtClean="0">
                <a:solidFill>
                  <a:schemeClr val="bg1"/>
                </a:solidFill>
              </a:rPr>
              <a:t>Operacje wad wrodzonych serca i naczyń u dzieci do </a:t>
            </a:r>
          </a:p>
          <a:p>
            <a:pPr marL="649224" lvl="2" indent="0">
              <a:buNone/>
            </a:pPr>
            <a:r>
              <a:rPr lang="pl-PL" sz="1800" b="1" dirty="0" smtClean="0">
                <a:solidFill>
                  <a:schemeClr val="bg1"/>
                </a:solidFill>
              </a:rPr>
              <a:t>	             ukończenia </a:t>
            </a:r>
            <a:r>
              <a:rPr lang="pl-PL" sz="1800" b="1" u="sng" dirty="0" smtClean="0">
                <a:solidFill>
                  <a:schemeClr val="bg1"/>
                </a:solidFill>
              </a:rPr>
              <a:t>1 r.ż.</a:t>
            </a: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50013 </a:t>
            </a:r>
            <a:r>
              <a:rPr lang="pl-PL" sz="1800" b="1" dirty="0" smtClean="0">
                <a:solidFill>
                  <a:schemeClr val="bg1"/>
                </a:solidFill>
              </a:rPr>
              <a:t>Wszczepienia zastawek serca</a:t>
            </a: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50014 </a:t>
            </a:r>
            <a:r>
              <a:rPr lang="pl-PL" sz="1800" b="1" dirty="0" smtClean="0">
                <a:solidFill>
                  <a:schemeClr val="bg1"/>
                </a:solidFill>
              </a:rPr>
              <a:t>Kardiologiczne zabiegi interwencyjne </a:t>
            </a:r>
            <a:r>
              <a:rPr lang="pl-PL" sz="1800" b="1" u="sng" dirty="0" smtClean="0">
                <a:solidFill>
                  <a:schemeClr val="bg1"/>
                </a:solidFill>
              </a:rPr>
              <a:t>do 18 r.ż. </a:t>
            </a:r>
            <a:endParaRPr lang="pl-PL" sz="1800" b="1" dirty="0">
              <a:solidFill>
                <a:schemeClr val="bg1"/>
              </a:solidFill>
            </a:endParaRPr>
          </a:p>
          <a:p>
            <a:pPr lvl="2"/>
            <a:r>
              <a:rPr lang="pl-PL" sz="1800" b="1" dirty="0" smtClean="0">
                <a:solidFill>
                  <a:srgbClr val="FF0000"/>
                </a:solidFill>
              </a:rPr>
              <a:t>50015</a:t>
            </a:r>
            <a:r>
              <a:rPr lang="pl-PL" sz="1800" b="1" dirty="0" smtClean="0">
                <a:solidFill>
                  <a:schemeClr val="bg1"/>
                </a:solidFill>
              </a:rPr>
              <a:t> Operacja wad serca i aorty piersiowej w krążeniu pozaustrojowym</a:t>
            </a:r>
          </a:p>
          <a:p>
            <a:pPr marL="649224" lvl="2" indent="0">
              <a:buNone/>
              <a:tabLst>
                <a:tab pos="1073150" algn="l"/>
              </a:tabLst>
            </a:pPr>
            <a:r>
              <a:rPr lang="pl-PL" sz="1600" b="1" dirty="0" smtClean="0">
                <a:solidFill>
                  <a:srgbClr val="FF0000"/>
                </a:solidFill>
              </a:rPr>
              <a:t>	</a:t>
            </a:r>
            <a:r>
              <a:rPr lang="pl-PL" sz="1600" b="1" u="sng" dirty="0" smtClean="0">
                <a:solidFill>
                  <a:srgbClr val="002060"/>
                </a:solidFill>
              </a:rPr>
              <a:t>UWAGA!!! – kod </a:t>
            </a:r>
            <a:r>
              <a:rPr lang="pl-PL" sz="1600" b="1" u="sng" dirty="0" smtClean="0">
                <a:solidFill>
                  <a:srgbClr val="FF0000"/>
                </a:solidFill>
              </a:rPr>
              <a:t>50015</a:t>
            </a:r>
            <a:r>
              <a:rPr lang="pl-PL" sz="1600" b="1" u="sng" dirty="0" smtClean="0">
                <a:solidFill>
                  <a:srgbClr val="002060"/>
                </a:solidFill>
              </a:rPr>
              <a:t> wynika ze zmiany słownika i obejmuje kolejki o kodach z </a:t>
            </a:r>
            <a:r>
              <a:rPr lang="pl-PL" sz="1600" b="1" dirty="0" smtClean="0">
                <a:solidFill>
                  <a:srgbClr val="002060"/>
                </a:solidFill>
              </a:rPr>
              <a:t>	</a:t>
            </a:r>
            <a:r>
              <a:rPr lang="pl-PL" sz="1600" b="1" u="sng" dirty="0" smtClean="0">
                <a:solidFill>
                  <a:srgbClr val="002060"/>
                </a:solidFill>
              </a:rPr>
              <a:t>dotychczas obowiązującego:</a:t>
            </a:r>
          </a:p>
          <a:p>
            <a:pPr marL="649224" lvl="2" indent="0">
              <a:buNone/>
            </a:pPr>
            <a:r>
              <a:rPr lang="pl-PL" sz="1600" b="1" dirty="0">
                <a:solidFill>
                  <a:srgbClr val="FF0000"/>
                </a:solidFill>
              </a:rPr>
              <a:t>		</a:t>
            </a:r>
            <a:r>
              <a:rPr lang="pl-PL" sz="1600" b="1" dirty="0" smtClean="0">
                <a:solidFill>
                  <a:srgbClr val="002060"/>
                </a:solidFill>
              </a:rPr>
              <a:t>50011 </a:t>
            </a:r>
            <a:r>
              <a:rPr lang="pl-PL" sz="1600" b="1" dirty="0">
                <a:solidFill>
                  <a:srgbClr val="FF0000"/>
                </a:solidFill>
              </a:rPr>
              <a:t>Operacje wad serca i aorty piersiowej powyżej </a:t>
            </a:r>
            <a:r>
              <a:rPr lang="pl-PL" sz="1600" b="1" u="sng" dirty="0">
                <a:solidFill>
                  <a:srgbClr val="FF0000"/>
                </a:solidFill>
              </a:rPr>
              <a:t>17 r.ż.</a:t>
            </a:r>
          </a:p>
          <a:p>
            <a:pPr marL="649224" lvl="2" indent="0">
              <a:buNone/>
            </a:pPr>
            <a:r>
              <a:rPr lang="pl-PL" sz="1600" b="1" dirty="0" smtClean="0">
                <a:solidFill>
                  <a:srgbClr val="002060"/>
                </a:solidFill>
              </a:rPr>
              <a:t>		50012</a:t>
            </a:r>
            <a:r>
              <a:rPr lang="pl-PL" sz="1600" b="1" dirty="0" smtClean="0">
                <a:solidFill>
                  <a:srgbClr val="FF0000"/>
                </a:solidFill>
              </a:rPr>
              <a:t> </a:t>
            </a:r>
            <a:r>
              <a:rPr lang="pl-PL" sz="1600" b="1" dirty="0">
                <a:solidFill>
                  <a:srgbClr val="FF0000"/>
                </a:solidFill>
              </a:rPr>
              <a:t>Operacje wad serca i aorty piersiowej </a:t>
            </a:r>
            <a:r>
              <a:rPr lang="pl-PL" sz="1600" b="1" u="sng" dirty="0">
                <a:solidFill>
                  <a:srgbClr val="FF0000"/>
                </a:solidFill>
              </a:rPr>
              <a:t>od 1 r.ż. do 18 r.ż</a:t>
            </a:r>
            <a:r>
              <a:rPr lang="pl-PL" sz="1600" b="1" u="sng" dirty="0" smtClean="0">
                <a:solidFill>
                  <a:srgbClr val="FF0000"/>
                </a:solidFill>
              </a:rPr>
              <a:t>.</a:t>
            </a:r>
          </a:p>
          <a:p>
            <a:pPr marL="989013" lvl="2" indent="-339725">
              <a:tabLst>
                <a:tab pos="1616075" algn="l"/>
              </a:tabLst>
            </a:pPr>
            <a:r>
              <a:rPr lang="pl-PL" sz="1800" b="1" dirty="0" smtClean="0">
                <a:solidFill>
                  <a:srgbClr val="FF0000"/>
                </a:solidFill>
              </a:rPr>
              <a:t>50016</a:t>
            </a:r>
            <a:r>
              <a:rPr lang="pl-PL" sz="1800" b="1" dirty="0" smtClean="0">
                <a:solidFill>
                  <a:schemeClr val="bg1"/>
                </a:solidFill>
              </a:rPr>
              <a:t> Mechaniczne, pozaustrojowe wspomaganie serca sztucznymi  	komorami </a:t>
            </a:r>
            <a:r>
              <a:rPr lang="pl-PL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(NOWE ŚWIADCZENIE)</a:t>
            </a:r>
            <a:endParaRPr lang="pl-PL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9224" lvl="2" indent="0">
              <a:buNone/>
            </a:pPr>
            <a:endParaRPr lang="pl-PL" sz="1600" b="1" u="sng" dirty="0">
              <a:solidFill>
                <a:srgbClr val="FF0000"/>
              </a:solidFill>
            </a:endParaRPr>
          </a:p>
          <a:p>
            <a:pPr lvl="2"/>
            <a:endParaRPr lang="pl-PL" sz="1800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144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do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solidFill>
                  <a:schemeClr val="bg1"/>
                </a:solidFill>
              </a:rPr>
              <a:t>- Do końca marca 2015 r. listy oczekujących na ww. świadczenia powinny być przez świadczeniodawców założone i uzupełnione informacjami o osobach oczekujących według stanu na </a:t>
            </a:r>
            <a:r>
              <a:rPr lang="pl-PL" sz="2000" b="1" dirty="0" smtClean="0">
                <a:solidFill>
                  <a:schemeClr val="bg1"/>
                </a:solidFill>
              </a:rPr>
              <a:t/>
            </a:r>
            <a:br>
              <a:rPr lang="pl-PL" sz="2000" b="1" dirty="0" smtClean="0">
                <a:solidFill>
                  <a:schemeClr val="bg1"/>
                </a:solidFill>
              </a:rPr>
            </a:br>
            <a:r>
              <a:rPr lang="pl-PL" sz="2000" b="1" u="sng" dirty="0" smtClean="0">
                <a:solidFill>
                  <a:srgbClr val="FF0000"/>
                </a:solidFill>
              </a:rPr>
              <a:t>31 </a:t>
            </a:r>
            <a:r>
              <a:rPr lang="pl-PL" sz="2000" b="1" u="sng" dirty="0">
                <a:solidFill>
                  <a:srgbClr val="FF0000"/>
                </a:solidFill>
              </a:rPr>
              <a:t>marca 2015 r.</a:t>
            </a:r>
          </a:p>
          <a:p>
            <a:pPr algn="just"/>
            <a:r>
              <a:rPr lang="pl-PL" sz="2000" b="1" dirty="0">
                <a:solidFill>
                  <a:schemeClr val="bg1"/>
                </a:solidFill>
              </a:rPr>
              <a:t>- Od 1 kwietnia 2015 roku należy prowadzić listy oczekujących </a:t>
            </a:r>
            <a:r>
              <a:rPr lang="pl-PL" sz="2000" b="1" dirty="0" smtClean="0">
                <a:solidFill>
                  <a:schemeClr val="bg1"/>
                </a:solidFill>
              </a:rPr>
              <a:t/>
            </a:r>
            <a:br>
              <a:rPr lang="pl-PL" sz="2000" b="1" dirty="0" smtClean="0">
                <a:solidFill>
                  <a:schemeClr val="bg1"/>
                </a:solidFill>
              </a:rPr>
            </a:br>
            <a:r>
              <a:rPr lang="pl-PL" sz="2000" b="1" dirty="0" smtClean="0">
                <a:solidFill>
                  <a:schemeClr val="bg1"/>
                </a:solidFill>
              </a:rPr>
              <a:t>w </a:t>
            </a:r>
            <a:r>
              <a:rPr lang="pl-PL" sz="2000" b="1" u="sng" dirty="0" smtClean="0">
                <a:solidFill>
                  <a:srgbClr val="FF0000"/>
                </a:solidFill>
              </a:rPr>
              <a:t>czasie </a:t>
            </a:r>
            <a:r>
              <a:rPr lang="pl-PL" sz="2000" b="1" u="sng" dirty="0">
                <a:solidFill>
                  <a:srgbClr val="FF0000"/>
                </a:solidFill>
              </a:rPr>
              <a:t>rzeczywistym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oraz określać co tydzień informację </a:t>
            </a:r>
            <a:r>
              <a:rPr lang="pl-PL" sz="2000" b="1" dirty="0" smtClean="0">
                <a:solidFill>
                  <a:schemeClr val="bg1"/>
                </a:solidFill>
              </a:rPr>
              <a:t/>
            </a:r>
            <a:br>
              <a:rPr lang="pl-PL" sz="2000" b="1" dirty="0" smtClean="0">
                <a:solidFill>
                  <a:schemeClr val="bg1"/>
                </a:solidFill>
              </a:rPr>
            </a:br>
            <a:r>
              <a:rPr lang="pl-PL" sz="2000" b="1" dirty="0" smtClean="0">
                <a:solidFill>
                  <a:schemeClr val="bg1"/>
                </a:solidFill>
              </a:rPr>
              <a:t>o </a:t>
            </a:r>
            <a:r>
              <a:rPr lang="pl-PL" sz="2000" b="1" u="sng" dirty="0">
                <a:solidFill>
                  <a:srgbClr val="FF0000"/>
                </a:solidFill>
              </a:rPr>
              <a:t>pierwszym wolnym terminie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udzielenia świadczenia. Oznacza to, że informacje o osobie umieszczanej przez świadczeniodawcę na liście </a:t>
            </a:r>
            <a:r>
              <a:rPr lang="pl-PL" sz="2000" b="1" dirty="0" smtClean="0">
                <a:solidFill>
                  <a:schemeClr val="bg1"/>
                </a:solidFill>
              </a:rPr>
              <a:t>oczekujących muszą </a:t>
            </a:r>
            <a:r>
              <a:rPr lang="pl-PL" sz="2000" b="1" dirty="0">
                <a:solidFill>
                  <a:schemeClr val="bg1"/>
                </a:solidFill>
              </a:rPr>
              <a:t>być </a:t>
            </a:r>
            <a:r>
              <a:rPr lang="pl-PL" sz="2000" b="1" u="sng" dirty="0" smtClean="0">
                <a:solidFill>
                  <a:srgbClr val="FF0000"/>
                </a:solidFill>
              </a:rPr>
              <a:t>od </a:t>
            </a:r>
            <a:r>
              <a:rPr lang="pl-PL" sz="2000" b="1" u="sng" dirty="0">
                <a:solidFill>
                  <a:srgbClr val="FF0000"/>
                </a:solidFill>
              </a:rPr>
              <a:t>razu wprowadzone do aplikacji</a:t>
            </a:r>
            <a:r>
              <a:rPr lang="pl-PL" sz="2000" b="1" dirty="0" smtClean="0">
                <a:solidFill>
                  <a:schemeClr val="bg1"/>
                </a:solidFill>
              </a:rPr>
              <a:t>.</a:t>
            </a: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678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do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l-PL" sz="3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Komunikatem XML - od kwietnia 2015r.- listy oczekujących do wszystkich komórek organizacyjnych oraz na następujące świadczenia </a:t>
            </a:r>
            <a:r>
              <a:rPr lang="pl-PL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jako </a:t>
            </a:r>
            <a:r>
              <a:rPr lang="pl-PL" sz="3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tzw. „</a:t>
            </a:r>
            <a:r>
              <a:rPr lang="pl-PL" sz="3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peselowane</a:t>
            </a:r>
            <a:r>
              <a:rPr lang="pl-PL" sz="3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pl-PL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None/>
            </a:pPr>
            <a:r>
              <a:rPr lang="pl-PL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 przekazywane dotychczas  jako dane statystyczne </a:t>
            </a:r>
          </a:p>
          <a:p>
            <a:pPr marL="0" indent="0" algn="ctr">
              <a:buNone/>
            </a:pPr>
            <a:endParaRPr lang="pl-PL" sz="1600" b="1" dirty="0">
              <a:solidFill>
                <a:schemeClr val="bg1"/>
              </a:solidFill>
            </a:endParaRPr>
          </a:p>
          <a:p>
            <a:r>
              <a:rPr lang="pl-PL" sz="3600" b="1" dirty="0" smtClean="0">
                <a:solidFill>
                  <a:schemeClr val="bg1"/>
                </a:solidFill>
              </a:rPr>
              <a:t>leczenie </a:t>
            </a:r>
            <a:r>
              <a:rPr lang="pl-PL" sz="3600" b="1" dirty="0">
                <a:solidFill>
                  <a:schemeClr val="bg1"/>
                </a:solidFill>
              </a:rPr>
              <a:t>wysiękowej postaci AMD z zastosowaniem iniekcji </a:t>
            </a:r>
            <a:r>
              <a:rPr lang="pl-PL" sz="3600" b="1" dirty="0" err="1">
                <a:solidFill>
                  <a:schemeClr val="bg1"/>
                </a:solidFill>
              </a:rPr>
              <a:t>doszklistkowych</a:t>
            </a:r>
            <a:r>
              <a:rPr lang="pl-PL" sz="3600" b="1" dirty="0">
                <a:solidFill>
                  <a:schemeClr val="bg1"/>
                </a:solidFill>
              </a:rPr>
              <a:t> przeciwciała monoklonalnego </a:t>
            </a:r>
            <a:r>
              <a:rPr lang="pl-PL" sz="3600" b="1" dirty="0" smtClean="0">
                <a:solidFill>
                  <a:schemeClr val="bg1"/>
                </a:solidFill>
              </a:rPr>
              <a:t>anty-VEGF,</a:t>
            </a:r>
          </a:p>
          <a:p>
            <a:r>
              <a:rPr lang="pl-PL" sz="3600" b="1" dirty="0" smtClean="0">
                <a:solidFill>
                  <a:schemeClr val="bg1"/>
                </a:solidFill>
              </a:rPr>
              <a:t>zabiegi </a:t>
            </a:r>
            <a:r>
              <a:rPr lang="pl-PL" sz="3600" b="1" dirty="0">
                <a:solidFill>
                  <a:schemeClr val="bg1"/>
                </a:solidFill>
              </a:rPr>
              <a:t>w zakresie ciała szklistego (witrektomia),</a:t>
            </a:r>
          </a:p>
          <a:p>
            <a:pPr lvl="0"/>
            <a:r>
              <a:rPr lang="pl-PL" sz="3600" b="1" dirty="0" smtClean="0">
                <a:solidFill>
                  <a:schemeClr val="bg1"/>
                </a:solidFill>
              </a:rPr>
              <a:t>koronarografia</a:t>
            </a:r>
            <a:r>
              <a:rPr lang="pl-PL" sz="3600" b="1" dirty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pl-PL" sz="3600" b="1" dirty="0">
                <a:solidFill>
                  <a:schemeClr val="bg1"/>
                </a:solidFill>
              </a:rPr>
              <a:t>wszczepienie albo wymiana rozrusznika jednojamowego,</a:t>
            </a:r>
          </a:p>
          <a:p>
            <a:pPr lvl="0"/>
            <a:r>
              <a:rPr lang="pl-PL" sz="3600" b="1" dirty="0">
                <a:solidFill>
                  <a:schemeClr val="bg1"/>
                </a:solidFill>
              </a:rPr>
              <a:t>wszczepienie albo wymiana rozrusznika dwujamowego,</a:t>
            </a:r>
          </a:p>
          <a:p>
            <a:pPr lvl="0"/>
            <a:r>
              <a:rPr lang="pl-PL" sz="3600" b="1" dirty="0">
                <a:solidFill>
                  <a:schemeClr val="bg1"/>
                </a:solidFill>
              </a:rPr>
              <a:t>świadczenia rezonansu magnetycznego,</a:t>
            </a:r>
          </a:p>
          <a:p>
            <a:pPr lvl="0"/>
            <a:r>
              <a:rPr lang="pl-PL" sz="3600" b="1" dirty="0">
                <a:solidFill>
                  <a:schemeClr val="bg1"/>
                </a:solidFill>
              </a:rPr>
              <a:t>leczenie przewlekłego wirusowego zapalenia wątroby </a:t>
            </a:r>
            <a:r>
              <a:rPr lang="pl-PL" sz="3600" b="1" dirty="0" smtClean="0">
                <a:solidFill>
                  <a:schemeClr val="bg1"/>
                </a:solidFill>
              </a:rPr>
              <a:t>typu </a:t>
            </a:r>
            <a:r>
              <a:rPr lang="pl-PL" sz="3600" b="1" dirty="0">
                <a:solidFill>
                  <a:schemeClr val="bg1"/>
                </a:solidFill>
              </a:rPr>
              <a:t>B,</a:t>
            </a:r>
          </a:p>
          <a:p>
            <a:pPr lvl="0"/>
            <a:r>
              <a:rPr lang="pl-PL" sz="3600" b="1" dirty="0">
                <a:solidFill>
                  <a:schemeClr val="bg1"/>
                </a:solidFill>
              </a:rPr>
              <a:t>leczenie przewlekłego wirusowego zapalenia wątroby </a:t>
            </a:r>
            <a:r>
              <a:rPr lang="pl-PL" sz="3600" b="1" dirty="0" smtClean="0">
                <a:solidFill>
                  <a:schemeClr val="bg1"/>
                </a:solidFill>
              </a:rPr>
              <a:t>typu </a:t>
            </a:r>
            <a:r>
              <a:rPr lang="pl-PL" sz="3600" b="1" dirty="0">
                <a:solidFill>
                  <a:schemeClr val="bg1"/>
                </a:solidFill>
              </a:rPr>
              <a:t>C,</a:t>
            </a:r>
          </a:p>
          <a:p>
            <a:pPr lvl="0"/>
            <a:r>
              <a:rPr lang="pl-PL" sz="3600" b="1" dirty="0">
                <a:solidFill>
                  <a:schemeClr val="bg1"/>
                </a:solidFill>
              </a:rPr>
              <a:t>leczenie stwardnienia rozsianego,</a:t>
            </a:r>
          </a:p>
          <a:p>
            <a:pPr marL="0" indent="0" algn="ctr"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8195342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do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l-PL" sz="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Komunikatami XML  - dodane  nowe listy oczekujących  na świadczenia, zastępujące  dotychczasowe listy do komórek organizacyjnych –, i tak:</a:t>
            </a:r>
          </a:p>
          <a:p>
            <a:pPr marL="0" indent="0" algn="ctr">
              <a:buNone/>
            </a:pPr>
            <a:endParaRPr lang="pl-PL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20006 </a:t>
            </a:r>
            <a:r>
              <a:rPr lang="pl-PL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tomografii komputerowej:</a:t>
            </a:r>
          </a:p>
          <a:p>
            <a:pPr marL="310896" lvl="1" indent="0">
              <a:buNone/>
            </a:pPr>
            <a:r>
              <a:rPr lang="pl-PL" sz="3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- 7220 pracownia tomografii komputerowej</a:t>
            </a:r>
          </a:p>
          <a:p>
            <a:pPr marL="310896" lvl="1" indent="0">
              <a:buNone/>
            </a:pPr>
            <a:r>
              <a:rPr lang="pl-PL" sz="3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- 7221 pracownia tomografii komputerowej dla dzieci</a:t>
            </a:r>
          </a:p>
          <a:p>
            <a:pPr marL="0" indent="0">
              <a:buNone/>
            </a:pPr>
            <a:r>
              <a:rPr lang="pl-PL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20011</a:t>
            </a:r>
            <a:r>
              <a:rPr lang="pl-PL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terapia hiperbaryczna</a:t>
            </a:r>
          </a:p>
          <a:p>
            <a:pPr marL="0" indent="0">
              <a:buNone/>
            </a:pPr>
            <a:r>
              <a:rPr lang="pl-PL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3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- 7500 ośrodek terapii hiperbarycznej</a:t>
            </a:r>
          </a:p>
          <a:p>
            <a:pPr marL="0" indent="0">
              <a:buNone/>
            </a:pPr>
            <a:r>
              <a:rPr lang="pl-PL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20013</a:t>
            </a:r>
            <a:r>
              <a:rPr lang="pl-PL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pozytonowa tomografia emisyjna</a:t>
            </a:r>
          </a:p>
          <a:p>
            <a:pPr marL="0" indent="0">
              <a:buNone/>
            </a:pPr>
            <a:r>
              <a:rPr lang="pl-PL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3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- 7222 pracownia pozytonowej tomografii emisyjnej</a:t>
            </a:r>
          </a:p>
          <a:p>
            <a:pPr marL="0" indent="0">
              <a:buNone/>
            </a:pPr>
            <a:r>
              <a:rPr lang="pl-PL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20014</a:t>
            </a:r>
            <a:r>
              <a:rPr lang="pl-PL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badania medycyny nuklearnej</a:t>
            </a:r>
          </a:p>
          <a:p>
            <a:pPr marL="0" indent="0">
              <a:buNone/>
            </a:pPr>
            <a:r>
              <a:rPr lang="pl-PL" sz="3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- 7950 pracownia lub zakład medycyny nuklearnej</a:t>
            </a:r>
          </a:p>
          <a:p>
            <a:pPr marL="0" indent="0">
              <a:buNone/>
            </a:pPr>
            <a:r>
              <a:rPr lang="pl-PL" sz="3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- 7951 pracownia lub zakład medycyny nuklearnej dla dzieci</a:t>
            </a:r>
            <a:endParaRPr lang="pl-PL" sz="3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sz="5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20008</a:t>
            </a:r>
            <a:r>
              <a:rPr lang="pl-PL" sz="51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terapia izotopowa – </a:t>
            </a:r>
            <a:r>
              <a:rPr lang="pl-PL" sz="5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ŚWIADCZENIE</a:t>
            </a:r>
          </a:p>
          <a:p>
            <a:pPr marL="0" indent="0" algn="ctr">
              <a:buNone/>
            </a:pPr>
            <a:endParaRPr lang="pl-PL" sz="1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7997243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do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Komunikatami XML  - dodane </a:t>
            </a:r>
            <a:r>
              <a:rPr lang="pl-PL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także do słownika  </a:t>
            </a:r>
            <a:r>
              <a:rPr lang="pl-PL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listy oczekujących  na </a:t>
            </a:r>
            <a:r>
              <a:rPr lang="pl-PL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</a:t>
            </a:r>
            <a:r>
              <a:rPr lang="pl-PL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</a:t>
            </a:r>
            <a:r>
              <a:rPr lang="pl-PL" sz="2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okresu sprawozdawczego kwiecień 2015 r. </a:t>
            </a:r>
            <a:r>
              <a:rPr lang="pl-PL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są to: </a:t>
            </a:r>
          </a:p>
          <a:p>
            <a:pPr marL="0" indent="0" algn="just">
              <a:buNone/>
            </a:pPr>
            <a:endParaRPr lang="pl-PL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implementacja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założenie, umiejscowienie lub przemieszczenie </a:t>
            </a:r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wewnątrzczaszkowego </a:t>
            </a:r>
            <a:r>
              <a:rPr lang="pl-PL" sz="1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neurostymulatora</a:t>
            </a:r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mózgu, </a:t>
            </a:r>
          </a:p>
          <a:p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wszczepienie 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albo wymiana stymulatora nerwu błędnego, </a:t>
            </a:r>
          </a:p>
          <a:p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aparatem ortodontycznym, </a:t>
            </a:r>
          </a:p>
          <a:p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protetyczne, </a:t>
            </a:r>
          </a:p>
          <a:p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badania 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genetyczne, </a:t>
            </a:r>
          </a:p>
          <a:p>
            <a:r>
              <a:rPr lang="pl-PL" sz="1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teleradioterapia</a:t>
            </a:r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stereotaktyczna, </a:t>
            </a:r>
          </a:p>
          <a:p>
            <a:r>
              <a:rPr lang="pl-PL" sz="1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teleradioterapia</a:t>
            </a:r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hadronowa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wiązką protonów, </a:t>
            </a:r>
          </a:p>
          <a:p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wszczepienie 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pompy </a:t>
            </a:r>
            <a:r>
              <a:rPr lang="pl-PL" sz="19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baklofenowej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leczeniu spastyczności opornej na leczenie farmakologiczne, </a:t>
            </a:r>
          </a:p>
          <a:p>
            <a:r>
              <a:rPr lang="pl-PL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wszystkie </a:t>
            </a:r>
            <a:r>
              <a:rPr lang="pl-PL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z zakresu programów lekowych dotychczas nie objęte sprawozdawczością. </a:t>
            </a:r>
          </a:p>
          <a:p>
            <a:endParaRPr lang="pl-PL" sz="1800" dirty="0"/>
          </a:p>
          <a:p>
            <a:pPr marL="0" indent="0" algn="ctr">
              <a:buNone/>
            </a:pPr>
            <a:endParaRPr lang="pl-PL" sz="1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40468184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80011" y="1700808"/>
            <a:ext cx="8229600" cy="394555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Komunikat wraz z </a:t>
            </a:r>
            <a:r>
              <a:rPr lang="pl-PL" sz="32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obowiązującymi słownikami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komórek organizacyjnych i świadczeń podlegających obowiązkowi sprawozdawczemu z zakresu </a:t>
            </a:r>
            <a:r>
              <a:rPr lang="pl-PL" sz="32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oczekujących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oraz informacją dotyczącą przygotowania sprawozdań z zakresu list oczekujących dla NFZ zostanie umieszczony </a:t>
            </a:r>
            <a:r>
              <a:rPr lang="pl-PL" sz="32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stronie internetowej NFZ m.in. w dziale Kolejki oczekujących.</a:t>
            </a:r>
          </a:p>
          <a:p>
            <a:pPr marL="0" indent="0" algn="ctr">
              <a:buNone/>
            </a:pPr>
            <a:endParaRPr lang="pl-PL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054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80011" y="1700808"/>
            <a:ext cx="8229600" cy="394555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Sprawozdania comiesięczne przekazywane za pośrednictwem komunikatów XML, dotyczących list oczekujących do komórek zgodnie ze starym słownikiem są przekazywane do </a:t>
            </a:r>
            <a:r>
              <a:rPr lang="pl-PL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okresu sprawozdawczego za marzec 2015r. włącznie (termin dostarczenia od początku  kwietnia do 10 kwietnia).</a:t>
            </a:r>
          </a:p>
          <a:p>
            <a:pPr marL="0" indent="0" algn="ctr">
              <a:buNone/>
            </a:pPr>
            <a:endParaRPr lang="pl-PL" b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okresu sprawozdawczego kwiecień 2015r.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Obowiązują nowe słowniki komórek organizacyjnych oraz świadczeń, podlegających sprawozdawczości.</a:t>
            </a:r>
          </a:p>
          <a:p>
            <a:pPr marL="0" indent="0" algn="ctr">
              <a:buNone/>
            </a:pPr>
            <a:endParaRPr lang="pl-PL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962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80011" y="1700808"/>
            <a:ext cx="8229600" cy="39455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800" b="1" dirty="0">
                <a:solidFill>
                  <a:srgbClr val="FF0000"/>
                </a:solidFill>
              </a:rPr>
              <a:t>Przypominamy, iż na listach oczekujących na powyższe świadczenia w aplikacji </a:t>
            </a:r>
            <a:r>
              <a:rPr lang="pl-PL" sz="2800" b="1" dirty="0" smtClean="0">
                <a:solidFill>
                  <a:srgbClr val="FF0000"/>
                </a:solidFill>
              </a:rPr>
              <a:t>należy </a:t>
            </a:r>
            <a:r>
              <a:rPr lang="pl-PL" sz="2800" b="1" dirty="0">
                <a:solidFill>
                  <a:srgbClr val="FF0000"/>
                </a:solidFill>
              </a:rPr>
              <a:t>umieszczać pacjentów </a:t>
            </a:r>
            <a:r>
              <a:rPr lang="pl-PL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pierwszorazowych</a:t>
            </a:r>
            <a:r>
              <a:rPr lang="pl-PL" sz="2800" b="1" dirty="0">
                <a:solidFill>
                  <a:srgbClr val="FF0000"/>
                </a:solidFill>
              </a:rPr>
              <a:t>. Zgodnie z obowiązującymi przepisami na listach oczekujących na udzielenie świadczenia nie umieszcza się pacjentów </a:t>
            </a:r>
            <a:r>
              <a:rPr lang="pl-PL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kontynuujących</a:t>
            </a:r>
            <a:r>
              <a:rPr lang="pl-PL" sz="2800" b="1" dirty="0">
                <a:solidFill>
                  <a:srgbClr val="FF0000"/>
                </a:solidFill>
              </a:rPr>
              <a:t> leczenie u danego </a:t>
            </a:r>
            <a:r>
              <a:rPr lang="pl-PL" sz="2800" b="1" dirty="0" smtClean="0">
                <a:solidFill>
                  <a:srgbClr val="FF0000"/>
                </a:solidFill>
              </a:rPr>
              <a:t>świadczeniodawcy</a:t>
            </a:r>
            <a:r>
              <a:rPr lang="pl-PL" sz="2800" b="1" dirty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7049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71606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Zmiany w USTAWIE z dnia 27 sierpnia 2004r.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o świadczeniach opieki zdrowotnej finansowanych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ze środków publicznych 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(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D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z.U.2008.164.1027 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 </a:t>
            </a:r>
            <a:r>
              <a:rPr lang="pl-PL" sz="2000" dirty="0" err="1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późn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. zm.)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liście oczekujących na udzielenie świadczenia nie umieszcza się świadczeniobiorców kontynuujących leczenie u danego świadczeniodawcy.</a:t>
            </a:r>
          </a:p>
          <a:p>
            <a:pPr lvl="0" algn="just"/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Zgłoszeń i wpisów na listę oczekujących na udzielenie świadczenia dokonuje się każdego dnia w godzinach udzielania świadczeń opieki zdrowotnej przez danego świadczeniodawcę.</a:t>
            </a:r>
          </a:p>
          <a:p>
            <a:pPr lvl="0" algn="just"/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Świadczeniodawca dołącza do prowadzonej listy oczekujących oryginał skierowania przedstawiony przez świadczeniobiorcę, w przypadku świadczeń opieki zdrowotnej udzielanych na podstawie skierowania.</a:t>
            </a:r>
          </a:p>
          <a:p>
            <a:pPr lvl="0" algn="just"/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Świadczeniobiorca jest obowiązany dostarczyć świadczeniodawcy oryginał skierowania, nie później niż w terminie 14 dni roboczych od dnia dokonania wpisu na listę oczekujących, pod rygorem skreślenia z listy oczekujących. Do terminu dostarczenia świadczeniodawcy oryginału skierowania stosuje się przepisy art. 165 ustawy z dnia 17 listopada 1964 r. - Kodeks postępowania cywilnego (Dz. U. </a:t>
            </a:r>
            <a:r>
              <a:rPr lang="pl-P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r. poz. 101, z </a:t>
            </a:r>
            <a:r>
              <a:rPr lang="pl-P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zm.). </a:t>
            </a:r>
            <a:r>
              <a:rPr lang="pl-PL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tj.: do terminu nie jest wliczany dzień dokonania wpisu na listę oczekujących, termin kończy się z upływem ostatniego dnia, jeśli koniec terminu przypada na dzień ustawowo wolny od pracy, termin upływa następnego dnia, </a:t>
            </a:r>
            <a:r>
              <a:rPr lang="pl-PL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przypadku przesyłania skierowania pocztą – liczy się data nadania przesyłki pocztowej (listu).</a:t>
            </a:r>
            <a:endParaRPr lang="pl-PL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21208425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80011" y="1700808"/>
            <a:ext cx="8229600" cy="39455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Dostęp do aplikacji AP-KOLCE możliwy jest poprzez portal SZOI.</a:t>
            </a:r>
          </a:p>
          <a:p>
            <a:pPr marL="0" indent="0" algn="ctr">
              <a:buNone/>
            </a:pPr>
            <a:endParaRPr lang="pl-PL" sz="16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l-PL" sz="1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Aktualna </a:t>
            </a:r>
            <a:r>
              <a:rPr 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instrukcja obsługi dostępna pod adresem:</a:t>
            </a:r>
          </a:p>
          <a:p>
            <a:pPr marL="0" indent="0" algn="ctr">
              <a:buNone/>
            </a:pPr>
            <a:r>
              <a:rPr lang="pl-PL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6"/>
              </a:rPr>
              <a:t>https://</a:t>
            </a:r>
            <a:r>
              <a:rPr lang="pl-PL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hlinkClick r:id="rId6"/>
              </a:rPr>
              <a:t>dilo.nfz.gov.pl/ap-kolce/</a:t>
            </a:r>
            <a:endParaRPr lang="pl-PL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endParaRPr lang="pl-PL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Aktualna </a:t>
            </a:r>
            <a:r>
              <a:rPr lang="pl-PL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instrukcja obsługi dostępna pod adresem</a:t>
            </a:r>
            <a:r>
              <a:rPr 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</a:t>
            </a:r>
          </a:p>
          <a:p>
            <a:pPr marL="0" indent="0" algn="ctr">
              <a:buNone/>
            </a:pPr>
            <a:r>
              <a:rPr lang="pl-PL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http://www.nfz.gov.pl/new/art/6481/2015_03_23_kolejki_centralne_instrukcja.pdf</a:t>
            </a:r>
          </a:p>
          <a:p>
            <a:pPr marL="0" indent="0" algn="ctr">
              <a:buNone/>
            </a:pPr>
            <a:endParaRPr lang="pl-PL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14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PODSTAWY PRAWNE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 fontScale="55000" lnSpcReduction="20000"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Ustawa z dnia 27 sierpnia 2004r. o świadczeniach opieki zdrowotnej finansowanych ze środków publicznych (tekst jednolity – Dz. U. z 2008r. Nr 164 poz. 1027 z </a:t>
            </a:r>
            <a:r>
              <a:rPr lang="pl-PL" sz="2800" b="1" dirty="0" err="1">
                <a:solidFill>
                  <a:schemeClr val="bg1"/>
                </a:solidFill>
                <a:latin typeface="Calibri" pitchFamily="34" charset="0"/>
              </a:rPr>
              <a:t>późn</a:t>
            </a: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. zm.)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Rozporządzenie Ministra Zdrowia z dnia 20 czerwca </a:t>
            </a: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2008r</a:t>
            </a: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. w sprawie zakresu niezbędnych informacji gromadzonych przez świadczeniodawców, szczegółowego sposobu rejestrowania tych informacji oraz ich przekazywania podmiotom zobowiązanym do finansowania świadczeń ze środków publicznych </a:t>
            </a: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(Dz.U.2013.1447 z </a:t>
            </a:r>
            <a:r>
              <a:rPr lang="pl-PL" sz="2800" b="1" dirty="0" err="1" smtClean="0">
                <a:solidFill>
                  <a:schemeClr val="bg1"/>
                </a:solidFill>
                <a:latin typeface="Calibri" pitchFamily="34" charset="0"/>
              </a:rPr>
              <a:t>późn</a:t>
            </a: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z</a:t>
            </a: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m.)</a:t>
            </a:r>
            <a:endParaRPr lang="pl-PL" sz="28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Rozporządzenie Ministra Zdrowia z dnia 27 grudnia 2007r w sprawie sposobu i kryteriów ustalania dopuszczalnego czasu oczekiwania na wybrane świadczenia opieki zdrowotnej </a:t>
            </a:r>
            <a:br>
              <a:rPr lang="pl-PL" sz="28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(Dz. U. z  2007r. Nr 250 poz.1884),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Rozporządzenie Ministra Zdrowia z dnia 6 maja 2008r. w sprawie ogólnych warunków umów </a:t>
            </a:r>
            <a:br>
              <a:rPr lang="pl-PL" sz="28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o udzielania świadczeń opieki zdrowotnej (Dz. U. z 2008r. Nr  81 poz.484),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Rozporządzenie Ministra Zdrowia z dnia 26 września 2005r. w sprawie kryteriów medycznych, jakimi powinni kierować się świadczeniodawcy, umieszczając świadczeniobiorców na listach oczekujących na udzielenie świadczenia opieki zdrowotnej (Dz. U. z 2005r. Nr 200 poz.1661).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l-PL" sz="2800" b="1" dirty="0">
              <a:solidFill>
                <a:schemeClr val="bg1"/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Strona internetowa Ministerstwa Zdrowia: </a:t>
            </a:r>
            <a:r>
              <a:rPr lang="pl-PL" sz="2800" b="1" u="sng" dirty="0">
                <a:solidFill>
                  <a:schemeClr val="bg1"/>
                </a:solidFill>
                <a:latin typeface="Calibri" pitchFamily="34" charset="0"/>
              </a:rPr>
              <a:t>www.mz.gov.pl</a:t>
            </a: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800" b="1" dirty="0">
                <a:solidFill>
                  <a:schemeClr val="bg1"/>
                </a:solidFill>
                <a:latin typeface="Calibri" pitchFamily="34" charset="0"/>
              </a:rPr>
              <a:t>Strona internetowej Centrali NFZ: </a:t>
            </a:r>
            <a:r>
              <a:rPr lang="pl-PL" sz="2800" b="1" u="sng" dirty="0">
                <a:solidFill>
                  <a:schemeClr val="bg1"/>
                </a:solidFill>
                <a:latin typeface="Calibri" pitchFamily="34" charset="0"/>
              </a:rPr>
              <a:t>www.nfz.gov.pl</a:t>
            </a:r>
          </a:p>
          <a:p>
            <a:pPr marL="0" indent="0" algn="ctr">
              <a:buNone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7249634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1831410" y="3071810"/>
            <a:ext cx="5481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Dziękuję za uwagę</a:t>
            </a:r>
          </a:p>
        </p:txBody>
      </p:sp>
      <p:pic>
        <p:nvPicPr>
          <p:cNvPr id="7" name="Picture 5" descr="0187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4" descr="h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" name="Picture 3" descr="papiery_swietokrzyski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71606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Zmiany w USTAWIE z dnia 27 sierpnia 2004r.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o świadczeniach opieki zdrowotnej finansowanych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ze środków publicznych 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(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D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z.U.2008.164.1027 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 </a:t>
            </a:r>
            <a:r>
              <a:rPr lang="pl-PL" sz="2000" dirty="0" err="1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późn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. zm.)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przypadku skreślenia świadczeniobiorcy z listy oczekujących w wyniku rezygnacji z udzielenia świadczenia, świadczeniodawca zwraca świadczeniobiorcy </a:t>
            </a:r>
            <a:r>
              <a:rPr lang="pl-PL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oryginał</a:t>
            </a:r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skierowania.</a:t>
            </a:r>
          </a:p>
          <a:p>
            <a:pPr lvl="0" algn="just"/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Lista oczekujących na udzielenie świadczenia stanowi integralną część dokumentacji medycznej prowadzonej przez świadczeniodawcę.</a:t>
            </a:r>
          </a:p>
          <a:p>
            <a:pPr lvl="0" algn="just"/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przypadku niezgłoszenia się na ustalony termin udzielenia świadczenia, świadczeniobiorca podlega skreśleniu z listy oczekujących, chyba że uprawdopodobni, że niezgłoszenie się nastąpiło z powodu </a:t>
            </a:r>
            <a:r>
              <a:rPr lang="pl-PL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siły wyższej.</a:t>
            </a:r>
            <a:endParaRPr lang="pl-PL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Wniosek o przywrócenie na listę oczekujących świadczeniobiorca jest obowiązany zgłosić </a:t>
            </a:r>
            <a:r>
              <a:rPr lang="pl-PL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niezwłocznie, nie później niż w terminie 7 dni</a:t>
            </a:r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 dnia ustania przyczyny niezgłoszenia się na ustalony termin udzielenia świadczenia. </a:t>
            </a:r>
          </a:p>
          <a:p>
            <a:pPr lvl="0" algn="just"/>
            <a:r>
              <a:rPr lang="pl-P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Listy oczekujących na udzielenie świadczeń, prowadzi się w postaci elektronicznej.</a:t>
            </a:r>
          </a:p>
          <a:p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5767603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71606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Zmiany w USTAWIE z dnia 27 sierpnia 2004r.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o świadczeniach opieki zdrowotnej finansowanych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ze środków publicznych 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(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D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z.U.2008.164.1027 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 </a:t>
            </a:r>
            <a:r>
              <a:rPr lang="pl-PL" sz="2000" dirty="0" err="1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późn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. zm.)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bg1"/>
                </a:solidFill>
              </a:rPr>
              <a:t>W </a:t>
            </a:r>
            <a:r>
              <a:rPr lang="pl-PL" sz="1800" b="1" dirty="0">
                <a:solidFill>
                  <a:schemeClr val="bg1"/>
                </a:solidFill>
              </a:rPr>
              <a:t>przypadku zakończenia wykonywania umowy o udzielanie świadczeń opieki zdrowotnej, świadczeniobiorca wpisany na listę oczekujących u świadczeniodawcy, który wykonywał tę umowę, może wpisać się na listę oczekujących prowadzoną przez innego świadczeniodawcę wykonującego umowę o udzielanie świadczeń opieki zdrowotnej w danym zakresie. </a:t>
            </a:r>
          </a:p>
          <a:p>
            <a:r>
              <a:rPr lang="pl-PL" sz="1800" b="1" dirty="0" smtClean="0">
                <a:solidFill>
                  <a:schemeClr val="bg1"/>
                </a:solidFill>
              </a:rPr>
              <a:t>Świadczeniodawca</a:t>
            </a:r>
            <a:r>
              <a:rPr lang="pl-PL" sz="1800" b="1" dirty="0">
                <a:solidFill>
                  <a:schemeClr val="bg1"/>
                </a:solidFill>
              </a:rPr>
              <a:t>, do którego zgłasza się świadczeniobiorca, ustala kolejność przyjęć, z uwzględnieniem daty zgłoszenia u świadczeniodawcy, który zakończył wykonywanie umowy o udzielanie świadczeń opieki zdrowotnej. </a:t>
            </a:r>
          </a:p>
          <a:p>
            <a:r>
              <a:rPr lang="pl-PL" sz="1800" b="1" dirty="0" smtClean="0">
                <a:solidFill>
                  <a:schemeClr val="bg1"/>
                </a:solidFill>
              </a:rPr>
              <a:t>Świadczeniodawca</a:t>
            </a:r>
            <a:r>
              <a:rPr lang="pl-PL" sz="1800" b="1" dirty="0">
                <a:solidFill>
                  <a:schemeClr val="bg1"/>
                </a:solidFill>
              </a:rPr>
              <a:t>, który zakończył wykonywanie umowy o udzielanie świadczeń opieki zdrowotnej, jest obowiązany wydać świadczeniobiorcy zaświadczenie o wpisaniu na listę oczekujących wraz z podaniem daty zgłoszenia się świadczeniobiorcy oraz oryginał skierowania, o którym mowa w ust. 2 pkt 5. Za wydanie zaświadczenia świadczeniobiorca nie ponosi opłaty. </a:t>
            </a:r>
          </a:p>
          <a:p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28883219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71606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Zmiany w USTAWIE z dnia 27 sierpnia 2004r.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o świadczeniach opieki zdrowotnej finansowanych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ze środków publicznych 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(Dz.U.2008.164.1027 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 </a:t>
            </a:r>
            <a:r>
              <a:rPr lang="pl-PL" sz="2000" dirty="0" err="1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późn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. zm.)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1800" dirty="0" smtClean="0"/>
          </a:p>
          <a:p>
            <a:endParaRPr lang="pl-PL" sz="1800" dirty="0"/>
          </a:p>
          <a:p>
            <a:pPr lvl="0" algn="just"/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świadczeniobiorców objętych diagnostyką mającą na celu rozpoznanie nowotworu złośliwego, </a:t>
            </a: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zwaną 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"diagnostyką onkologiczną", lub leczeniem mającym na celu wyleczenie tego nowotworu, </a:t>
            </a: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zwanym 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"leczeniem onkologicznym", świadczeniodawca prowadzi odrębną listę oczekujących na udzielenie </a:t>
            </a: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 podziału na przypadki </a:t>
            </a: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„pilne” i „stabilne”.</a:t>
            </a:r>
            <a:endParaRPr lang="pl-PL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19978484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71606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Zmiany w USTAWIE z dnia 27 sierpnia 2004r.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o świadczeniach opieki zdrowotnej finansowanych </a:t>
            </a:r>
            <a:b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ze środków publicznych 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(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D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z.U.2008.164.1027 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 </a:t>
            </a:r>
            <a:r>
              <a:rPr lang="pl-PL" sz="2000" dirty="0" err="1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późn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. zm.)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sz="1800" dirty="0"/>
          </a:p>
          <a:p>
            <a:pPr lvl="0"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Świadczeniodawca </a:t>
            </a: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przekazuje </a:t>
            </a:r>
            <a:r>
              <a:rPr lang="pl-PL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najmniej raz w tygodniu</a:t>
            </a: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oddziałowi wojewódzkiemu Funduszu właściwemu ze względu na miejsce udzielania świadczeń informację o </a:t>
            </a:r>
            <a:r>
              <a:rPr lang="pl-PL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pierwszym wolnym terminie</a:t>
            </a: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udzielenia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(komunikatem XML lub w aplikacjach NFZ zgodnie z wymogami).</a:t>
            </a:r>
          </a:p>
          <a:p>
            <a:pPr lvl="0"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przypadku przekazywania raz w tygodniu informacja ta powinna być sporządzona według stanu na ostatni dzień roboczy każdego tygodnia i przekazana do właściwego oddziału wojewódzkiego Narodowego Funduszu Zdrowia najpóźniej następnego dnia roboczego od ostatniego dnia roboczego tygodnia. </a:t>
            </a:r>
            <a:endParaRPr lang="pl-P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4050699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do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/>
          </a:bodyPr>
          <a:lstStyle/>
          <a:p>
            <a:pPr lvl="0"/>
            <a:endParaRPr lang="pl-PL" sz="1800" dirty="0" smtClean="0"/>
          </a:p>
          <a:p>
            <a:endParaRPr lang="pl-PL" sz="1800" dirty="0"/>
          </a:p>
          <a:p>
            <a:endParaRPr lang="pl-PL" sz="1100" dirty="0" smtClean="0"/>
          </a:p>
          <a:p>
            <a:pPr algn="just"/>
            <a:r>
              <a:rPr lang="pl-PL" sz="1800" b="1" dirty="0">
                <a:solidFill>
                  <a:schemeClr val="bg1"/>
                </a:solidFill>
              </a:rPr>
              <a:t>Sposób obliczania średniego czasu oczekiwania na udzielenie świadczenia </a:t>
            </a:r>
            <a:r>
              <a:rPr lang="pl-PL" sz="1800" b="1" dirty="0" smtClean="0">
                <a:solidFill>
                  <a:schemeClr val="bg1"/>
                </a:solidFill>
              </a:rPr>
              <a:t>tj.: </a:t>
            </a:r>
            <a:r>
              <a:rPr lang="pl-PL" sz="1800" b="1" dirty="0">
                <a:solidFill>
                  <a:schemeClr val="bg1"/>
                </a:solidFill>
              </a:rPr>
              <a:t>liczony jest dla łącznej liczba osób skreślonych </a:t>
            </a:r>
            <a:r>
              <a:rPr lang="pl-PL" sz="1800" b="1" u="sng" dirty="0">
                <a:solidFill>
                  <a:srgbClr val="FF0000"/>
                </a:solidFill>
              </a:rPr>
              <a:t>w ostatnich trzech miesiącach</a:t>
            </a:r>
            <a:r>
              <a:rPr lang="pl-PL" sz="1800" b="1" dirty="0">
                <a:solidFill>
                  <a:schemeClr val="bg1"/>
                </a:solidFill>
              </a:rPr>
              <a:t> </a:t>
            </a:r>
            <a:r>
              <a:rPr lang="pl-PL" sz="1800" b="1" dirty="0" smtClean="0">
                <a:solidFill>
                  <a:schemeClr val="bg1"/>
                </a:solidFill>
              </a:rPr>
              <a:t/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z </a:t>
            </a:r>
            <a:r>
              <a:rPr lang="pl-PL" sz="1800" b="1" dirty="0">
                <a:solidFill>
                  <a:schemeClr val="bg1"/>
                </a:solidFill>
              </a:rPr>
              <a:t>listy oczekujących z powodu wykonania świadczenia</a:t>
            </a:r>
            <a:r>
              <a:rPr lang="pl-PL" sz="18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l-PL" sz="1800" b="1" dirty="0">
              <a:solidFill>
                <a:schemeClr val="bg1"/>
              </a:solidFill>
            </a:endParaRPr>
          </a:p>
          <a:p>
            <a:pPr lvl="0" algn="just"/>
            <a:r>
              <a:rPr lang="pl-PL" sz="2000" b="1" dirty="0" smtClean="0">
                <a:solidFill>
                  <a:schemeClr val="bg1"/>
                </a:solidFill>
              </a:rPr>
              <a:t>Od </a:t>
            </a: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kwietnia 2015r.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b="1" dirty="0" smtClean="0">
                <a:solidFill>
                  <a:schemeClr val="bg1"/>
                </a:solidFill>
              </a:rPr>
              <a:t>zmienia się zakres i sposób sprawozdawania list oczekujących </a:t>
            </a:r>
            <a:r>
              <a:rPr lang="pl-PL" sz="2000" b="1" dirty="0" smtClean="0">
                <a:solidFill>
                  <a:srgbClr val="0070C0"/>
                </a:solidFill>
              </a:rPr>
              <a:t>(przekazywanych obecnie poprzez komunikaty XML) </a:t>
            </a:r>
            <a:r>
              <a:rPr lang="pl-PL" sz="2000" b="1" dirty="0" smtClean="0">
                <a:solidFill>
                  <a:schemeClr val="bg1"/>
                </a:solidFill>
              </a:rPr>
              <a:t>dla poniższych zakresów świadczeń:</a:t>
            </a:r>
            <a:endParaRPr lang="pl-PL" sz="2000" b="1" dirty="0">
              <a:solidFill>
                <a:schemeClr val="bg1"/>
              </a:solidFill>
            </a:endParaRPr>
          </a:p>
          <a:p>
            <a:pPr algn="just"/>
            <a:endParaRPr lang="pl-PL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669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miany 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 ROZPORZĄDZENIA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1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Ze sprawozdawczości XML do aplikacji </a:t>
            </a:r>
            <a:r>
              <a:rPr lang="pl-PL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AP-KOLCE  od kwietnia 2015r</a:t>
            </a:r>
            <a:r>
              <a:rPr lang="pl-PL" sz="1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pPr marL="0" indent="0" algn="ctr">
              <a:buNone/>
            </a:pPr>
            <a:r>
              <a:rPr lang="pl-PL" sz="1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Dotychczasowe kolejki na świadczenia w poradniach specjalistycznych</a:t>
            </a:r>
          </a:p>
          <a:p>
            <a:pPr marL="0" indent="0" algn="ctr">
              <a:buNone/>
            </a:pP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l-PL" sz="1800" b="1" i="1" dirty="0" smtClean="0">
                <a:solidFill>
                  <a:srgbClr val="7030A0"/>
                </a:solidFill>
              </a:rPr>
              <a:t>	</a:t>
            </a:r>
            <a:r>
              <a:rPr lang="pl-PL" sz="2400" b="1" i="1" dirty="0" smtClean="0">
                <a:solidFill>
                  <a:srgbClr val="7030A0"/>
                </a:solidFill>
              </a:rPr>
              <a:t>Świadczenia </a:t>
            </a:r>
            <a:r>
              <a:rPr lang="pl-PL" sz="2400" b="1" i="1" dirty="0">
                <a:solidFill>
                  <a:srgbClr val="7030A0"/>
                </a:solidFill>
              </a:rPr>
              <a:t>z zakresu </a:t>
            </a:r>
            <a:r>
              <a:rPr lang="pl-PL" sz="2400" b="1" i="1" dirty="0" smtClean="0">
                <a:solidFill>
                  <a:srgbClr val="7030A0"/>
                </a:solidFill>
              </a:rPr>
              <a:t>onkologii – </a:t>
            </a:r>
            <a:br>
              <a:rPr lang="pl-PL" sz="2400" b="1" i="1" dirty="0" smtClean="0">
                <a:solidFill>
                  <a:srgbClr val="7030A0"/>
                </a:solidFill>
              </a:rPr>
            </a:br>
            <a:r>
              <a:rPr lang="pl-PL" sz="2400" b="1" i="1" dirty="0" smtClean="0">
                <a:solidFill>
                  <a:srgbClr val="7030A0"/>
                </a:solidFill>
              </a:rPr>
              <a:t>	</a:t>
            </a:r>
            <a:r>
              <a:rPr lang="pl-PL" sz="2400" b="1" i="1" u="sng" dirty="0" smtClean="0">
                <a:solidFill>
                  <a:srgbClr val="FF0000"/>
                </a:solidFill>
              </a:rPr>
              <a:t>kod w słowniku świadczeń - 60002</a:t>
            </a:r>
            <a:r>
              <a:rPr lang="pl-PL" sz="2400" b="1" i="1" dirty="0" smtClean="0">
                <a:solidFill>
                  <a:srgbClr val="7030A0"/>
                </a:solidFill>
              </a:rPr>
              <a:t>: </a:t>
            </a: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1240 </a:t>
            </a:r>
            <a:r>
              <a:rPr lang="pl-PL" sz="2000" b="1" dirty="0">
                <a:solidFill>
                  <a:schemeClr val="bg1"/>
                </a:solidFill>
              </a:rPr>
              <a:t>Poradnia onkologiczna;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1241 </a:t>
            </a:r>
            <a:r>
              <a:rPr lang="pl-PL" sz="2000" b="1" dirty="0">
                <a:solidFill>
                  <a:schemeClr val="bg1"/>
                </a:solidFill>
              </a:rPr>
              <a:t>Poradnia onkologiczna dla dzieci;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1249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onkologii i hematologii dla dzieci;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1242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chemioterapii;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1460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ginekologii onkologicznej;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1458 </a:t>
            </a:r>
            <a:r>
              <a:rPr lang="pl-PL" sz="2000" b="1" dirty="0">
                <a:solidFill>
                  <a:schemeClr val="bg1"/>
                </a:solidFill>
              </a:rPr>
              <a:t>Poradnia profilaktyki chorób piersi; </a:t>
            </a:r>
            <a:endParaRPr lang="pl-PL" sz="2000" b="1" dirty="0" smtClean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1244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Poradnia radioterapii.</a:t>
            </a:r>
          </a:p>
          <a:p>
            <a:pPr lvl="0"/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37133358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018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142852"/>
            <a:ext cx="571504" cy="67941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4" descr="h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3515" y="142853"/>
            <a:ext cx="580067" cy="642941"/>
          </a:xfrm>
          <a:prstGeom prst="rect">
            <a:avLst/>
          </a:prstGeom>
          <a:ln>
            <a:noFill/>
          </a:ln>
          <a:effectLst>
            <a:softEdge rad="12700"/>
          </a:effectLst>
        </p:spPr>
      </p:pic>
      <p:pic>
        <p:nvPicPr>
          <p:cNvPr id="1027" name="Picture 3" descr="papiery_swietokrzyski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8334" t="2357" r="14534" b="89590"/>
          <a:stretch>
            <a:fillRect/>
          </a:stretch>
        </p:blipFill>
        <p:spPr bwMode="auto">
          <a:xfrm>
            <a:off x="142844" y="0"/>
            <a:ext cx="58308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910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do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ROZPORZĄDZENIA</a:t>
            </a:r>
            <a:r>
              <a:rPr lang="pl-PL" sz="20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MINISTRA ZDROWIA z dnia 20 czerwca 2008 r.  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zakresu niezbędnych informacji gromadzonych przez świadczeniodawców, szczegółowego sposobu rejestrowania tych informacji oraz ich przekazywania podmiotom zobowiązanym do finansowania świadczeń ze środków publicznych (Dz.U.2013.1447 z </a:t>
            </a:r>
            <a:r>
              <a:rPr lang="pl-PL" sz="2000" i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późn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zm.)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Ze sprawozdawczości XML do aplikacji AP-KOLCE  od kwietnia 2015r.</a:t>
            </a:r>
          </a:p>
          <a:p>
            <a:pPr marL="0" indent="0" algn="ctr">
              <a:buNone/>
            </a:pPr>
            <a:r>
              <a:rPr lang="pl-PL" sz="1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Dotychczasowe kolejki na świadczenia w poradniach specjalistycznych</a:t>
            </a:r>
          </a:p>
          <a:p>
            <a:pPr marL="0" indent="0" algn="ctr">
              <a:buNone/>
            </a:pPr>
            <a:endParaRPr lang="pl-P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l-PL" sz="2300" b="1" i="1" dirty="0" smtClean="0">
                <a:solidFill>
                  <a:srgbClr val="7030A0"/>
                </a:solidFill>
              </a:rPr>
              <a:t>Świadczenia </a:t>
            </a:r>
            <a:r>
              <a:rPr lang="pl-PL" sz="2300" b="1" i="1" dirty="0">
                <a:solidFill>
                  <a:srgbClr val="7030A0"/>
                </a:solidFill>
              </a:rPr>
              <a:t>z zakresu </a:t>
            </a:r>
            <a:r>
              <a:rPr lang="pl-PL" sz="2300" b="1" i="1" dirty="0" smtClean="0">
                <a:solidFill>
                  <a:srgbClr val="7030A0"/>
                </a:solidFill>
              </a:rPr>
              <a:t>ortopedii i traumatologii narządu ruchu - </a:t>
            </a:r>
            <a:r>
              <a:rPr lang="pl-PL" sz="2400" b="1" i="1" u="sng" dirty="0">
                <a:solidFill>
                  <a:srgbClr val="FF0000"/>
                </a:solidFill>
              </a:rPr>
              <a:t>kod w słowniku świadczeń - </a:t>
            </a:r>
            <a:r>
              <a:rPr lang="pl-PL" sz="2400" b="1" i="1" u="sng" dirty="0" smtClean="0">
                <a:solidFill>
                  <a:srgbClr val="FF0000"/>
                </a:solidFill>
              </a:rPr>
              <a:t>60003</a:t>
            </a:r>
            <a:r>
              <a:rPr lang="pl-PL" sz="2300" b="1" i="1" dirty="0" smtClean="0">
                <a:solidFill>
                  <a:srgbClr val="7030A0"/>
                </a:solidFill>
              </a:rPr>
              <a:t>: </a:t>
            </a:r>
          </a:p>
          <a:p>
            <a:pPr marL="342900" indent="-342900">
              <a:buAutoNum type="arabicPeriod"/>
            </a:pPr>
            <a:endParaRPr lang="pl-PL" sz="1800" b="1" dirty="0">
              <a:solidFill>
                <a:schemeClr val="bg1"/>
              </a:solidFill>
            </a:endParaRP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1580 </a:t>
            </a:r>
            <a:r>
              <a:rPr lang="pl-PL" sz="2000" b="1" dirty="0">
                <a:solidFill>
                  <a:schemeClr val="bg1"/>
                </a:solidFill>
              </a:rPr>
              <a:t>Poradnia </a:t>
            </a:r>
            <a:r>
              <a:rPr lang="pl-PL" sz="2000" b="1" dirty="0" smtClean="0">
                <a:solidFill>
                  <a:schemeClr val="bg1"/>
                </a:solidFill>
              </a:rPr>
              <a:t>chirurgii urazowo-ortopedycznej; </a:t>
            </a:r>
          </a:p>
          <a:p>
            <a:pPr lvl="2">
              <a:buFontTx/>
              <a:buChar char="-"/>
            </a:pPr>
            <a:r>
              <a:rPr lang="pl-PL" sz="2000" b="1" dirty="0" smtClean="0">
                <a:solidFill>
                  <a:srgbClr val="FF0000"/>
                </a:solidFill>
              </a:rPr>
              <a:t>1581 </a:t>
            </a:r>
            <a:r>
              <a:rPr lang="pl-PL" sz="2000" b="1" dirty="0">
                <a:solidFill>
                  <a:schemeClr val="bg1"/>
                </a:solidFill>
              </a:rPr>
              <a:t>Poradnia chirurgii </a:t>
            </a:r>
            <a:r>
              <a:rPr lang="pl-PL" sz="2000" b="1" dirty="0" smtClean="0">
                <a:solidFill>
                  <a:schemeClr val="bg1"/>
                </a:solidFill>
              </a:rPr>
              <a:t>urazowo-ortopedycznej dla dzieci; </a:t>
            </a:r>
          </a:p>
          <a:p>
            <a:pPr lvl="0"/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8769630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Niestandardowy 1">
      <a:dk1>
        <a:sysClr val="windowText" lastClr="000000"/>
      </a:dk1>
      <a:lt1>
        <a:sysClr val="window" lastClr="FFFFFF"/>
      </a:lt1>
      <a:dk2>
        <a:srgbClr val="A2B5E2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TC102455596[[fn=Wiosna]]</Template>
  <TotalTime>5313</TotalTime>
  <Words>1699</Words>
  <Application>Microsoft Office PowerPoint</Application>
  <PresentationFormat>Pokaz na ekranie (4:3)</PresentationFormat>
  <Paragraphs>164</Paragraphs>
  <Slides>22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Deluxe</vt:lpstr>
      <vt:lpstr>Zmiany w SPRAWOZDAWCZOŚCI         I W ZASADACH PROWADZENIA LIST OSÓB OCZEKUJĄCYCH NA ŚWIADCZENIA ZDROWOTNE OD STYCZNIA 2015 R.</vt:lpstr>
      <vt:lpstr>Zmiany w USTAWIE z dnia 27 sierpnia 2004r.  o świadczeniach opieki zdrowotnej finansowanych  ze środków publicznych (Dz.U.2008.164.1027 z późn. zm.)</vt:lpstr>
      <vt:lpstr>Zmiany w USTAWIE z dnia 27 sierpnia 2004r.  o świadczeniach opieki zdrowotnej finansowanych  ze środków publicznych (Dz.U.2008.164.1027 z późn. zm.)</vt:lpstr>
      <vt:lpstr>Zmiany w USTAWIE z dnia 27 sierpnia 2004r.  o świadczeniach opieki zdrowotnej finansowanych  ze środków publicznych (Dz.U.2008.164.1027 z późn. zm.)</vt:lpstr>
      <vt:lpstr>Zmiany w USTAWIE z dnia 27 sierpnia 2004r.  o świadczeniach opieki zdrowotnej finansowanych  ze środków publicznych (Dz.U.2008.164.1027 z późn. zm.)</vt:lpstr>
      <vt:lpstr>Zmiany w USTAWIE z dnia 27 sierpnia 2004r.  o świadczeniach opieki zdrowotnej finansowanych  ze środków publicznych (Dz.U.2008.164.1027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zmiany do  ROZPORZĄDZENIA MINISTRA ZDROWIA z dnia 20 czerwca 2008 r.  w sprawie zakresu niezbędnych informacji gromadzonych przez świadczeniodawców, szczegółowego sposobu rejestrowania tych informacji oraz ich przekazywania podmiotom zobowiązanym do finansowania świadczeń ze środków publicznych (Dz.U.2013.1447 z późn. zm.)</vt:lpstr>
      <vt:lpstr>Prezentacja programu PowerPoint</vt:lpstr>
      <vt:lpstr>Prezentacja programu PowerPoint</vt:lpstr>
      <vt:lpstr>Prezentacja programu PowerPoint</vt:lpstr>
      <vt:lpstr>Prezentacja programu PowerPoint</vt:lpstr>
      <vt:lpstr>PODSTAWY PRAWNE</vt:lpstr>
      <vt:lpstr>Prezentacja programu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na szkolenie świadczeniodawców 26.03.2015</dc:title>
  <dc:creator>Sławomir Bojar</dc:creator>
  <cp:lastModifiedBy>Bojar Sławomir</cp:lastModifiedBy>
  <cp:revision>579</cp:revision>
  <cp:lastPrinted>2015-03-23T11:57:46Z</cp:lastPrinted>
  <dcterms:created xsi:type="dcterms:W3CDTF">2010-11-23T12:26:42Z</dcterms:created>
  <dcterms:modified xsi:type="dcterms:W3CDTF">2015-03-30T11:22:29Z</dcterms:modified>
</cp:coreProperties>
</file>